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2" r:id="rId3"/>
    <p:sldId id="283" r:id="rId4"/>
    <p:sldId id="286" r:id="rId5"/>
    <p:sldId id="287" r:id="rId6"/>
    <p:sldId id="288" r:id="rId7"/>
  </p:sldIdLst>
  <p:sldSz cx="12192000" cy="6858000"/>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14"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3" name="Rectangle 22">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6" name="Straight Connector 25">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6" name="Rectangle 35">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B4586998-8DF4-159A-D61A-D7523563F4F9}"/>
              </a:ext>
            </a:extLst>
          </p:cNvPr>
          <p:cNvPicPr>
            <a:picLocks noChangeAspect="1"/>
          </p:cNvPicPr>
          <p:nvPr/>
        </p:nvPicPr>
        <p:blipFill>
          <a:blip r:embed="rId2"/>
          <a:stretch>
            <a:fillRect/>
          </a:stretch>
        </p:blipFill>
        <p:spPr>
          <a:xfrm>
            <a:off x="2260528" y="1131994"/>
            <a:ext cx="4735126" cy="4590386"/>
          </a:xfrm>
          <a:prstGeom prst="rect">
            <a:avLst/>
          </a:prstGeom>
        </p:spPr>
      </p:pic>
    </p:spTree>
    <p:extLst>
      <p:ext uri="{BB962C8B-B14F-4D97-AF65-F5344CB8AC3E}">
        <p14:creationId xmlns:p14="http://schemas.microsoft.com/office/powerpoint/2010/main" val="483329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00FCC-DD1C-D544-AD8F-58053A72835D}"/>
              </a:ext>
            </a:extLst>
          </p:cNvPr>
          <p:cNvSpPr>
            <a:spLocks noGrp="1"/>
          </p:cNvSpPr>
          <p:nvPr>
            <p:ph type="title"/>
          </p:nvPr>
        </p:nvSpPr>
        <p:spPr/>
        <p:txBody>
          <a:bodyPr/>
          <a:lstStyle/>
          <a:p>
            <a:r>
              <a:rPr lang="da-DK" dirty="0"/>
              <a:t>Vision</a:t>
            </a:r>
            <a:endParaRPr lang="en-DK" dirty="0"/>
          </a:p>
        </p:txBody>
      </p:sp>
      <p:sp>
        <p:nvSpPr>
          <p:cNvPr id="3" name="Content Placeholder 2">
            <a:extLst>
              <a:ext uri="{FF2B5EF4-FFF2-40B4-BE49-F238E27FC236}">
                <a16:creationId xmlns:a16="http://schemas.microsoft.com/office/drawing/2014/main" id="{282CDF77-5E36-CB45-8B57-A24FCFAAA833}"/>
              </a:ext>
            </a:extLst>
          </p:cNvPr>
          <p:cNvSpPr>
            <a:spLocks noGrp="1"/>
          </p:cNvSpPr>
          <p:nvPr>
            <p:ph idx="1"/>
          </p:nvPr>
        </p:nvSpPr>
        <p:spPr>
          <a:xfrm>
            <a:off x="677334" y="1527543"/>
            <a:ext cx="8976620" cy="4417493"/>
          </a:xfrm>
        </p:spPr>
        <p:txBody>
          <a:bodyPr vert="horz" lIns="91440" tIns="45720" rIns="91440" bIns="45720" rtlCol="0" anchor="t">
            <a:normAutofit/>
          </a:bodyPr>
          <a:lstStyle/>
          <a:p>
            <a:pPr>
              <a:spcBef>
                <a:spcPct val="0"/>
              </a:spcBef>
              <a:buNone/>
            </a:pPr>
            <a:r>
              <a:rPr lang="da-DK" sz="2800" dirty="0">
                <a:solidFill>
                  <a:schemeClr val="accent1"/>
                </a:solidFill>
                <a:latin typeface="+mj-lt"/>
                <a:ea typeface="+mj-ea"/>
                <a:cs typeface="+mj-cs"/>
              </a:rPr>
              <a:t>Aarhus Flugtskytte-Klub vil være Østjyllands førende flugtskydnings klub hvor der er mulighed for, at dyrke forskellige flugtskydnings discipliner og hvor der er rum og plads til alle personer med interesse for flugtskydning.</a:t>
            </a:r>
          </a:p>
          <a:p>
            <a:pPr>
              <a:spcBef>
                <a:spcPct val="0"/>
              </a:spcBef>
              <a:buNone/>
            </a:pPr>
            <a:endParaRPr lang="en-DK" sz="2800" dirty="0">
              <a:solidFill>
                <a:schemeClr val="accent1"/>
              </a:solidFill>
              <a:latin typeface="+mj-lt"/>
              <a:ea typeface="+mj-ea"/>
              <a:cs typeface="+mj-cs"/>
            </a:endParaRPr>
          </a:p>
        </p:txBody>
      </p:sp>
    </p:spTree>
    <p:extLst>
      <p:ext uri="{BB962C8B-B14F-4D97-AF65-F5344CB8AC3E}">
        <p14:creationId xmlns:p14="http://schemas.microsoft.com/office/powerpoint/2010/main" val="3767182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4759C-AD8F-F044-B42D-1A18BA4B51D1}"/>
              </a:ext>
            </a:extLst>
          </p:cNvPr>
          <p:cNvSpPr>
            <a:spLocks noGrp="1"/>
          </p:cNvSpPr>
          <p:nvPr>
            <p:ph type="title"/>
          </p:nvPr>
        </p:nvSpPr>
        <p:spPr/>
        <p:txBody>
          <a:bodyPr/>
          <a:lstStyle/>
          <a:p>
            <a:r>
              <a:rPr lang="da-DK" dirty="0"/>
              <a:t>Mission</a:t>
            </a:r>
            <a:endParaRPr lang="en-DK" dirty="0"/>
          </a:p>
        </p:txBody>
      </p:sp>
      <p:sp>
        <p:nvSpPr>
          <p:cNvPr id="3" name="Content Placeholder 2">
            <a:extLst>
              <a:ext uri="{FF2B5EF4-FFF2-40B4-BE49-F238E27FC236}">
                <a16:creationId xmlns:a16="http://schemas.microsoft.com/office/drawing/2014/main" id="{6DA662E4-7F85-A344-8D3D-B977BEF09D0D}"/>
              </a:ext>
            </a:extLst>
          </p:cNvPr>
          <p:cNvSpPr>
            <a:spLocks noGrp="1"/>
          </p:cNvSpPr>
          <p:nvPr>
            <p:ph idx="1"/>
          </p:nvPr>
        </p:nvSpPr>
        <p:spPr>
          <a:xfrm>
            <a:off x="677334" y="2160589"/>
            <a:ext cx="8704058" cy="3880773"/>
          </a:xfrm>
        </p:spPr>
        <p:txBody>
          <a:bodyPr vert="horz" lIns="91440" tIns="45720" rIns="91440" bIns="45720" rtlCol="0" anchor="t">
            <a:normAutofit/>
          </a:bodyPr>
          <a:lstStyle/>
          <a:p>
            <a:pPr>
              <a:spcBef>
                <a:spcPct val="0"/>
              </a:spcBef>
              <a:buNone/>
            </a:pPr>
            <a:r>
              <a:rPr lang="da-DK" sz="2800" dirty="0">
                <a:solidFill>
                  <a:schemeClr val="accent1"/>
                </a:solidFill>
                <a:latin typeface="+mj-lt"/>
                <a:ea typeface="+mj-ea"/>
                <a:cs typeface="+mj-cs"/>
              </a:rPr>
              <a:t>Århus Flugtskytte-Klub vil vækste ved øget medlemstal og flere gæsteskytter via:</a:t>
            </a:r>
          </a:p>
          <a:p>
            <a:pPr lvl="1"/>
            <a:r>
              <a:rPr lang="da-DK" sz="2000" dirty="0">
                <a:solidFill>
                  <a:schemeClr val="accent1"/>
                </a:solidFill>
                <a:latin typeface="+mj-lt"/>
                <a:ea typeface="+mj-ea"/>
                <a:cs typeface="+mj-cs"/>
              </a:rPr>
              <a:t>Opgradering til større og bedre handikap venlige bane anlæg der sikrer de bedste træningsfaciliteter for flugtskydningsdisciplinerne Skeet, Trap, Sporting, og Jagt</a:t>
            </a:r>
          </a:p>
          <a:p>
            <a:pPr lvl="1"/>
            <a:r>
              <a:rPr lang="da-DK" sz="2000" dirty="0">
                <a:solidFill>
                  <a:schemeClr val="accent1"/>
                </a:solidFill>
                <a:latin typeface="+mj-lt"/>
                <a:ea typeface="+mj-ea"/>
                <a:cs typeface="+mj-cs"/>
              </a:rPr>
              <a:t>Udvikling af ungdoms- og seniorarbejde</a:t>
            </a:r>
          </a:p>
          <a:p>
            <a:pPr>
              <a:spcBef>
                <a:spcPct val="0"/>
              </a:spcBef>
              <a:buNone/>
            </a:pPr>
            <a:endParaRPr lang="da-DK" sz="3600" dirty="0">
              <a:solidFill>
                <a:schemeClr val="accent1"/>
              </a:solidFill>
              <a:latin typeface="+mj-lt"/>
              <a:ea typeface="+mj-ea"/>
              <a:cs typeface="+mj-cs"/>
            </a:endParaRPr>
          </a:p>
          <a:p>
            <a:pPr>
              <a:spcBef>
                <a:spcPct val="0"/>
              </a:spcBef>
              <a:buNone/>
            </a:pPr>
            <a:endParaRPr lang="da-DK" sz="3600" dirty="0">
              <a:solidFill>
                <a:schemeClr val="accent1"/>
              </a:solidFill>
              <a:latin typeface="+mj-lt"/>
              <a:ea typeface="+mj-ea"/>
              <a:cs typeface="+mj-cs"/>
            </a:endParaRPr>
          </a:p>
          <a:p>
            <a:pPr>
              <a:spcBef>
                <a:spcPct val="0"/>
              </a:spcBef>
              <a:buNone/>
            </a:pPr>
            <a:endParaRPr lang="da-DK" sz="3600" dirty="0">
              <a:solidFill>
                <a:schemeClr val="accent1"/>
              </a:solidFill>
              <a:latin typeface="+mj-lt"/>
              <a:ea typeface="+mj-ea"/>
              <a:cs typeface="+mj-cs"/>
            </a:endParaRPr>
          </a:p>
          <a:p>
            <a:pPr>
              <a:spcBef>
                <a:spcPct val="0"/>
              </a:spcBef>
              <a:buNone/>
            </a:pPr>
            <a:endParaRPr lang="da-DK" sz="3600" dirty="0">
              <a:solidFill>
                <a:schemeClr val="accent1"/>
              </a:solidFill>
              <a:latin typeface="+mj-lt"/>
              <a:ea typeface="+mj-ea"/>
              <a:cs typeface="+mj-cs"/>
            </a:endParaRPr>
          </a:p>
        </p:txBody>
      </p:sp>
    </p:spTree>
    <p:extLst>
      <p:ext uri="{BB962C8B-B14F-4D97-AF65-F5344CB8AC3E}">
        <p14:creationId xmlns:p14="http://schemas.microsoft.com/office/powerpoint/2010/main" val="341071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00FCC-DD1C-D544-AD8F-58053A72835D}"/>
              </a:ext>
            </a:extLst>
          </p:cNvPr>
          <p:cNvSpPr>
            <a:spLocks noGrp="1"/>
          </p:cNvSpPr>
          <p:nvPr>
            <p:ph type="title"/>
          </p:nvPr>
        </p:nvSpPr>
        <p:spPr/>
        <p:txBody>
          <a:bodyPr/>
          <a:lstStyle/>
          <a:p>
            <a:r>
              <a:rPr lang="da-DK" dirty="0"/>
              <a:t>Værdier</a:t>
            </a:r>
            <a:endParaRPr lang="en-DK" dirty="0"/>
          </a:p>
        </p:txBody>
      </p:sp>
      <p:sp>
        <p:nvSpPr>
          <p:cNvPr id="3" name="Content Placeholder 2">
            <a:extLst>
              <a:ext uri="{FF2B5EF4-FFF2-40B4-BE49-F238E27FC236}">
                <a16:creationId xmlns:a16="http://schemas.microsoft.com/office/drawing/2014/main" id="{282CDF77-5E36-CB45-8B57-A24FCFAAA833}"/>
              </a:ext>
            </a:extLst>
          </p:cNvPr>
          <p:cNvSpPr>
            <a:spLocks noGrp="1"/>
          </p:cNvSpPr>
          <p:nvPr>
            <p:ph idx="1"/>
          </p:nvPr>
        </p:nvSpPr>
        <p:spPr>
          <a:xfrm>
            <a:off x="677334" y="1527543"/>
            <a:ext cx="8976620" cy="4417493"/>
          </a:xfrm>
        </p:spPr>
        <p:txBody>
          <a:bodyPr vert="horz" lIns="91440" tIns="45720" rIns="91440" bIns="45720" rtlCol="0" anchor="t">
            <a:normAutofit/>
          </a:bodyPr>
          <a:lstStyle/>
          <a:p>
            <a:pPr>
              <a:spcBef>
                <a:spcPct val="0"/>
              </a:spcBef>
              <a:buNone/>
            </a:pPr>
            <a:r>
              <a:rPr lang="da-DK" sz="2800">
                <a:solidFill>
                  <a:schemeClr val="accent1"/>
                </a:solidFill>
                <a:latin typeface="+mj-lt"/>
                <a:ea typeface="+mj-ea"/>
                <a:cs typeface="+mj-cs"/>
              </a:rPr>
              <a:t>Udvikling</a:t>
            </a:r>
          </a:p>
          <a:p>
            <a:r>
              <a:rPr lang="da-DK" sz="2000">
                <a:solidFill>
                  <a:schemeClr val="accent1"/>
                </a:solidFill>
                <a:latin typeface="+mj-lt"/>
                <a:ea typeface="+mj-ea"/>
                <a:cs typeface="+mj-cs"/>
              </a:rPr>
              <a:t>Hvis klubben gør som den altid har gjort – så sker der ingen udvikling.</a:t>
            </a:r>
          </a:p>
          <a:p>
            <a:r>
              <a:rPr lang="da-DK" sz="2000">
                <a:solidFill>
                  <a:schemeClr val="accent1"/>
                </a:solidFill>
                <a:latin typeface="+mj-lt"/>
                <a:ea typeface="+mj-ea"/>
                <a:cs typeface="+mj-cs"/>
              </a:rPr>
              <a:t>Klubben vil på baggrund af den nye lange lejeperiode skabe forandring og ny energi  </a:t>
            </a:r>
            <a:r>
              <a:rPr lang="da-DK" sz="2000" i="0">
                <a:solidFill>
                  <a:schemeClr val="tx1"/>
                </a:solidFill>
                <a:effectLst/>
                <a:latin typeface="inherit"/>
              </a:rPr>
              <a:t>       </a:t>
            </a:r>
            <a:r>
              <a:rPr lang="da-DK" sz="2800" i="0">
                <a:solidFill>
                  <a:schemeClr val="tx1"/>
                </a:solidFill>
                <a:effectLst/>
                <a:latin typeface="inherit"/>
              </a:rPr>
              <a:t>  </a:t>
            </a:r>
            <a:endParaRPr lang="da-DK" sz="2800" i="0">
              <a:solidFill>
                <a:schemeClr val="tx1"/>
              </a:solidFill>
              <a:effectLst/>
              <a:latin typeface="Calibri" panose="020F0502020204030204" pitchFamily="34" charset="0"/>
            </a:endParaRPr>
          </a:p>
          <a:p>
            <a:pPr>
              <a:spcBef>
                <a:spcPct val="0"/>
              </a:spcBef>
              <a:buNone/>
            </a:pPr>
            <a:endParaRPr lang="da-DK" sz="2800">
              <a:solidFill>
                <a:schemeClr val="accent1"/>
              </a:solidFill>
              <a:latin typeface="+mj-lt"/>
              <a:ea typeface="+mj-ea"/>
              <a:cs typeface="+mj-cs"/>
            </a:endParaRPr>
          </a:p>
        </p:txBody>
      </p:sp>
    </p:spTree>
    <p:extLst>
      <p:ext uri="{BB962C8B-B14F-4D97-AF65-F5344CB8AC3E}">
        <p14:creationId xmlns:p14="http://schemas.microsoft.com/office/powerpoint/2010/main" val="2699662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00FCC-DD1C-D544-AD8F-58053A72835D}"/>
              </a:ext>
            </a:extLst>
          </p:cNvPr>
          <p:cNvSpPr>
            <a:spLocks noGrp="1"/>
          </p:cNvSpPr>
          <p:nvPr>
            <p:ph type="title"/>
          </p:nvPr>
        </p:nvSpPr>
        <p:spPr/>
        <p:txBody>
          <a:bodyPr/>
          <a:lstStyle/>
          <a:p>
            <a:r>
              <a:rPr lang="da-DK" dirty="0"/>
              <a:t>Værdier</a:t>
            </a:r>
            <a:endParaRPr lang="en-DK" dirty="0"/>
          </a:p>
        </p:txBody>
      </p:sp>
      <p:sp>
        <p:nvSpPr>
          <p:cNvPr id="3" name="Content Placeholder 2">
            <a:extLst>
              <a:ext uri="{FF2B5EF4-FFF2-40B4-BE49-F238E27FC236}">
                <a16:creationId xmlns:a16="http://schemas.microsoft.com/office/drawing/2014/main" id="{282CDF77-5E36-CB45-8B57-A24FCFAAA833}"/>
              </a:ext>
            </a:extLst>
          </p:cNvPr>
          <p:cNvSpPr>
            <a:spLocks noGrp="1"/>
          </p:cNvSpPr>
          <p:nvPr>
            <p:ph idx="1"/>
          </p:nvPr>
        </p:nvSpPr>
        <p:spPr>
          <a:xfrm>
            <a:off x="677334" y="1527543"/>
            <a:ext cx="8976620" cy="4417493"/>
          </a:xfrm>
        </p:spPr>
        <p:txBody>
          <a:bodyPr vert="horz" lIns="91440" tIns="45720" rIns="91440" bIns="45720" rtlCol="0" anchor="t">
            <a:normAutofit/>
          </a:bodyPr>
          <a:lstStyle/>
          <a:p>
            <a:pPr marL="0" indent="0">
              <a:buNone/>
            </a:pPr>
            <a:r>
              <a:rPr lang="da-DK" sz="2800">
                <a:solidFill>
                  <a:schemeClr val="accent1"/>
                </a:solidFill>
                <a:latin typeface="+mj-lt"/>
                <a:ea typeface="+mj-ea"/>
                <a:cs typeface="+mj-cs"/>
              </a:rPr>
              <a:t>Rummelighed</a:t>
            </a:r>
          </a:p>
          <a:p>
            <a:r>
              <a:rPr lang="da-DK" sz="2000">
                <a:solidFill>
                  <a:schemeClr val="accent1"/>
                </a:solidFill>
                <a:latin typeface="+mj-lt"/>
                <a:ea typeface="+mj-ea"/>
                <a:cs typeface="+mj-cs"/>
              </a:rPr>
              <a:t>Der udvises medmenneskelighed</a:t>
            </a:r>
          </a:p>
          <a:p>
            <a:r>
              <a:rPr lang="da-DK" sz="2000">
                <a:solidFill>
                  <a:schemeClr val="accent1"/>
                </a:solidFill>
                <a:latin typeface="+mj-lt"/>
                <a:ea typeface="+mj-ea"/>
                <a:cs typeface="+mj-cs"/>
              </a:rPr>
              <a:t>Hermed menes også ordenlighed.</a:t>
            </a:r>
          </a:p>
          <a:p>
            <a:r>
              <a:rPr lang="da-DK" sz="2000">
                <a:solidFill>
                  <a:schemeClr val="accent1"/>
                </a:solidFill>
                <a:latin typeface="+mj-lt"/>
                <a:ea typeface="+mj-ea"/>
                <a:cs typeface="+mj-cs"/>
              </a:rPr>
              <a:t>Mangfoldighed respekteres. Vi er alle forskellige.</a:t>
            </a:r>
          </a:p>
          <a:p>
            <a:r>
              <a:rPr lang="da-DK" sz="2000">
                <a:solidFill>
                  <a:schemeClr val="accent1"/>
                </a:solidFill>
                <a:latin typeface="+mj-lt"/>
                <a:ea typeface="+mj-ea"/>
                <a:cs typeface="+mj-cs"/>
              </a:rPr>
              <a:t>Der er plads til alle</a:t>
            </a:r>
          </a:p>
          <a:p>
            <a:pPr marL="742950" lvl="2" indent="-342900" fontAlgn="base"/>
            <a:r>
              <a:rPr lang="da-DK" sz="1800">
                <a:solidFill>
                  <a:schemeClr val="accent1"/>
                </a:solidFill>
                <a:latin typeface="+mj-lt"/>
                <a:ea typeface="+mj-ea"/>
                <a:cs typeface="+mj-cs"/>
              </a:rPr>
              <a:t>Konkurrenceskytter, hyggeskytter samt handicappede</a:t>
            </a:r>
          </a:p>
          <a:p>
            <a:pPr marL="742950" lvl="2" indent="-342900" fontAlgn="base"/>
            <a:r>
              <a:rPr lang="da-DK" sz="1800">
                <a:solidFill>
                  <a:schemeClr val="accent1"/>
                </a:solidFill>
                <a:latin typeface="+mj-lt"/>
                <a:ea typeface="+mj-ea"/>
                <a:cs typeface="+mj-cs"/>
              </a:rPr>
              <a:t>Unge som ældre</a:t>
            </a:r>
          </a:p>
          <a:p>
            <a:pPr marL="0" indent="0">
              <a:buNone/>
            </a:pPr>
            <a:r>
              <a:rPr lang="da-DK" sz="2000">
                <a:solidFill>
                  <a:schemeClr val="accent1"/>
                </a:solidFill>
                <a:latin typeface="+mj-lt"/>
                <a:ea typeface="+mj-ea"/>
                <a:cs typeface="+mj-cs"/>
              </a:rPr>
              <a:t>          </a:t>
            </a:r>
          </a:p>
          <a:p>
            <a:pPr>
              <a:spcBef>
                <a:spcPct val="0"/>
              </a:spcBef>
              <a:buNone/>
            </a:pPr>
            <a:endParaRPr lang="da-DK" sz="2800">
              <a:solidFill>
                <a:schemeClr val="accent1"/>
              </a:solidFill>
              <a:latin typeface="+mj-lt"/>
              <a:ea typeface="+mj-ea"/>
              <a:cs typeface="+mj-cs"/>
            </a:endParaRPr>
          </a:p>
        </p:txBody>
      </p:sp>
    </p:spTree>
    <p:extLst>
      <p:ext uri="{BB962C8B-B14F-4D97-AF65-F5344CB8AC3E}">
        <p14:creationId xmlns:p14="http://schemas.microsoft.com/office/powerpoint/2010/main" val="1810847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00FCC-DD1C-D544-AD8F-58053A72835D}"/>
              </a:ext>
            </a:extLst>
          </p:cNvPr>
          <p:cNvSpPr>
            <a:spLocks noGrp="1"/>
          </p:cNvSpPr>
          <p:nvPr>
            <p:ph type="title"/>
          </p:nvPr>
        </p:nvSpPr>
        <p:spPr/>
        <p:txBody>
          <a:bodyPr/>
          <a:lstStyle/>
          <a:p>
            <a:r>
              <a:rPr lang="da-DK" dirty="0"/>
              <a:t>Værdier</a:t>
            </a:r>
            <a:endParaRPr lang="en-DK" dirty="0"/>
          </a:p>
        </p:txBody>
      </p:sp>
      <p:sp>
        <p:nvSpPr>
          <p:cNvPr id="3" name="Content Placeholder 2">
            <a:extLst>
              <a:ext uri="{FF2B5EF4-FFF2-40B4-BE49-F238E27FC236}">
                <a16:creationId xmlns:a16="http://schemas.microsoft.com/office/drawing/2014/main" id="{282CDF77-5E36-CB45-8B57-A24FCFAAA833}"/>
              </a:ext>
            </a:extLst>
          </p:cNvPr>
          <p:cNvSpPr>
            <a:spLocks noGrp="1"/>
          </p:cNvSpPr>
          <p:nvPr>
            <p:ph idx="1"/>
          </p:nvPr>
        </p:nvSpPr>
        <p:spPr>
          <a:xfrm>
            <a:off x="677334" y="1527543"/>
            <a:ext cx="8976620" cy="4417493"/>
          </a:xfrm>
        </p:spPr>
        <p:txBody>
          <a:bodyPr vert="horz" lIns="91440" tIns="45720" rIns="91440" bIns="45720" rtlCol="0" anchor="t">
            <a:normAutofit lnSpcReduction="10000"/>
          </a:bodyPr>
          <a:lstStyle/>
          <a:p>
            <a:pPr marL="0" indent="0">
              <a:buNone/>
            </a:pPr>
            <a:r>
              <a:rPr lang="da-DK" sz="2800" dirty="0">
                <a:solidFill>
                  <a:schemeClr val="accent1"/>
                </a:solidFill>
                <a:latin typeface="+mj-lt"/>
                <a:ea typeface="+mj-ea"/>
                <a:cs typeface="+mj-cs"/>
              </a:rPr>
              <a:t>Fællesskab</a:t>
            </a:r>
          </a:p>
          <a:p>
            <a:r>
              <a:rPr lang="da-DK" sz="2000" dirty="0">
                <a:solidFill>
                  <a:schemeClr val="accent1"/>
                </a:solidFill>
                <a:latin typeface="+mj-lt"/>
                <a:ea typeface="+mj-ea"/>
                <a:cs typeface="+mj-cs"/>
              </a:rPr>
              <a:t>Der samarbejdes om alle aktiviteter i klubben</a:t>
            </a:r>
          </a:p>
          <a:p>
            <a:r>
              <a:rPr lang="da-DK" sz="2000" dirty="0">
                <a:solidFill>
                  <a:schemeClr val="accent1"/>
                </a:solidFill>
                <a:latin typeface="+mj-lt"/>
                <a:ea typeface="+mj-ea"/>
                <a:cs typeface="+mj-cs"/>
              </a:rPr>
              <a:t>Klubbens ”Code Of </a:t>
            </a:r>
            <a:r>
              <a:rPr lang="da-DK" sz="2000" dirty="0" err="1">
                <a:solidFill>
                  <a:schemeClr val="accent1"/>
                </a:solidFill>
                <a:latin typeface="+mj-lt"/>
                <a:ea typeface="+mj-ea"/>
                <a:cs typeface="+mj-cs"/>
              </a:rPr>
              <a:t>Conduct</a:t>
            </a:r>
            <a:r>
              <a:rPr lang="da-DK" sz="2000" dirty="0">
                <a:solidFill>
                  <a:schemeClr val="accent1"/>
                </a:solidFill>
                <a:latin typeface="+mj-lt"/>
                <a:ea typeface="+mj-ea"/>
                <a:cs typeface="+mj-cs"/>
              </a:rPr>
              <a:t>” danner hovedrammerne for klubbens flugtskydningsfællesskab</a:t>
            </a:r>
          </a:p>
          <a:p>
            <a:r>
              <a:rPr lang="da-DK" sz="2000" dirty="0">
                <a:solidFill>
                  <a:schemeClr val="accent1"/>
                </a:solidFill>
                <a:latin typeface="+mj-lt"/>
                <a:ea typeface="+mj-ea"/>
                <a:cs typeface="+mj-cs"/>
              </a:rPr>
              <a:t>Der samarbejdes konstruktivt</a:t>
            </a:r>
          </a:p>
          <a:p>
            <a:r>
              <a:rPr lang="da-DK" sz="2000" dirty="0">
                <a:solidFill>
                  <a:schemeClr val="accent1"/>
                </a:solidFill>
                <a:latin typeface="+mj-lt"/>
                <a:ea typeface="+mj-ea"/>
                <a:cs typeface="+mj-cs"/>
              </a:rPr>
              <a:t>Alle byder ind og giver en hjælpende positiv og konstruktiv hånd ved alle former for samvær, aktiviteter samt arbejdsopgaver.</a:t>
            </a:r>
          </a:p>
          <a:p>
            <a:r>
              <a:rPr lang="da-DK" sz="2000" dirty="0">
                <a:solidFill>
                  <a:schemeClr val="accent1"/>
                </a:solidFill>
                <a:latin typeface="+mj-lt"/>
                <a:ea typeface="+mj-ea"/>
                <a:cs typeface="+mj-cs"/>
              </a:rPr>
              <a:t>Man møder op og hjælper når der indkaldes til frivilligt arbejde.</a:t>
            </a:r>
          </a:p>
          <a:p>
            <a:r>
              <a:rPr lang="da-DK" sz="2000" dirty="0">
                <a:solidFill>
                  <a:schemeClr val="accent1"/>
                </a:solidFill>
                <a:latin typeface="+mj-lt"/>
                <a:ea typeface="+mj-ea"/>
                <a:cs typeface="+mj-cs"/>
              </a:rPr>
              <a:t>Flere medlemmer vil tage instruktøruddannelsen og hjælpe til med varetagelsen af dette arbejde.</a:t>
            </a:r>
          </a:p>
          <a:p>
            <a:pPr marL="0" indent="0">
              <a:buNone/>
            </a:pPr>
            <a:r>
              <a:rPr lang="da-DK" sz="2000" dirty="0">
                <a:solidFill>
                  <a:schemeClr val="accent1"/>
                </a:solidFill>
                <a:latin typeface="+mj-lt"/>
                <a:ea typeface="+mj-ea"/>
                <a:cs typeface="+mj-cs"/>
              </a:rPr>
              <a:t>         </a:t>
            </a:r>
          </a:p>
          <a:p>
            <a:pPr>
              <a:spcBef>
                <a:spcPct val="0"/>
              </a:spcBef>
              <a:buNone/>
            </a:pPr>
            <a:endParaRPr lang="da-DK" sz="2800" dirty="0">
              <a:solidFill>
                <a:schemeClr val="accent1"/>
              </a:solidFill>
              <a:latin typeface="+mj-lt"/>
              <a:ea typeface="+mj-ea"/>
              <a:cs typeface="+mj-cs"/>
            </a:endParaRPr>
          </a:p>
        </p:txBody>
      </p:sp>
    </p:spTree>
    <p:extLst>
      <p:ext uri="{BB962C8B-B14F-4D97-AF65-F5344CB8AC3E}">
        <p14:creationId xmlns:p14="http://schemas.microsoft.com/office/powerpoint/2010/main" val="226690216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0</TotalTime>
  <Words>211</Words>
  <Application>Microsoft Office PowerPoint</Application>
  <PresentationFormat>Widescreen</PresentationFormat>
  <Paragraphs>30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inherit</vt:lpstr>
      <vt:lpstr>Trebuchet MS</vt:lpstr>
      <vt:lpstr>Wingdings 3</vt:lpstr>
      <vt:lpstr>Facet</vt:lpstr>
      <vt:lpstr>PowerPoint Presentation</vt:lpstr>
      <vt:lpstr>Vision</vt:lpstr>
      <vt:lpstr>Mission</vt:lpstr>
      <vt:lpstr>Værdier</vt:lpstr>
      <vt:lpstr>Værdier</vt:lpstr>
      <vt:lpstr>Værdier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AAFK</dc:title>
  <dc:creator>Nicolai Møller</dc:creator>
  <cp:lastModifiedBy>Nicolai Møller</cp:lastModifiedBy>
  <cp:revision>17</cp:revision>
  <cp:lastPrinted>2022-03-17T06:15:02Z</cp:lastPrinted>
  <dcterms:created xsi:type="dcterms:W3CDTF">2022-02-05T07:26:58Z</dcterms:created>
  <dcterms:modified xsi:type="dcterms:W3CDTF">2022-05-12T09:02:44Z</dcterms:modified>
</cp:coreProperties>
</file>